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A3F3A-28AC-4B86-9FCA-50BCAB1A86D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55633-B631-4D40-8AD5-0EF4446E1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7036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55633-B631-4D40-8AD5-0EF4446E1D0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55633-B631-4D40-8AD5-0EF4446E1D0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EF4F8-B524-4145-9FB4-070934BDE2FE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5E008-E435-4A06-A7C2-A74D4EF26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Faculty Development Cluster: </a:t>
            </a:r>
            <a:br>
              <a:rPr lang="en-US" dirty="0" smtClean="0"/>
            </a:br>
            <a:r>
              <a:rPr lang="en-US" dirty="0" smtClean="0"/>
              <a:t>What should constitute TA training?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Rebekka</a:t>
            </a:r>
            <a:r>
              <a:rPr lang="en-US" dirty="0" smtClean="0"/>
              <a:t> Darner</a:t>
            </a:r>
          </a:p>
          <a:p>
            <a:r>
              <a:rPr lang="en-US" dirty="0" smtClean="0"/>
              <a:t>Marcia Shofner</a:t>
            </a:r>
          </a:p>
          <a:p>
            <a:r>
              <a:rPr lang="en-US" dirty="0" smtClean="0"/>
              <a:t>Ruth Buskirk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TA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University of Florida (</a:t>
            </a:r>
            <a:r>
              <a:rPr lang="en-US" b="1" dirty="0" err="1" smtClean="0"/>
              <a:t>Rebekka</a:t>
            </a:r>
            <a:r>
              <a:rPr lang="en-US" b="1" dirty="0" smtClean="0"/>
              <a:t> Darner)</a:t>
            </a:r>
          </a:p>
          <a:p>
            <a:pPr lvl="1"/>
            <a:r>
              <a:rPr lang="en-US" dirty="0" smtClean="0"/>
              <a:t>Graduate seminar</a:t>
            </a:r>
          </a:p>
          <a:p>
            <a:pPr lvl="1"/>
            <a:r>
              <a:rPr lang="en-US" dirty="0" smtClean="0"/>
              <a:t>Students/TAs read primary literature and discuss</a:t>
            </a:r>
          </a:p>
          <a:p>
            <a:pPr lvl="1"/>
            <a:r>
              <a:rPr lang="en-US" dirty="0" smtClean="0"/>
              <a:t>Students/TAs write their teaching philosophy</a:t>
            </a:r>
          </a:p>
          <a:p>
            <a:pPr lvl="1"/>
            <a:r>
              <a:rPr lang="en-US" dirty="0" smtClean="0"/>
              <a:t>Students/TAs get video-recorded and debrief with instructor of seminar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TA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82000" cy="4648201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University of Texas at Austin (Ruth Buskirk)</a:t>
            </a:r>
          </a:p>
          <a:p>
            <a:pPr lvl="1"/>
            <a:r>
              <a:rPr lang="en-US" dirty="0" smtClean="0"/>
              <a:t>Graduate </a:t>
            </a:r>
            <a:r>
              <a:rPr lang="en-US" dirty="0" smtClean="0"/>
              <a:t>seminar</a:t>
            </a:r>
            <a:endParaRPr lang="en-US" dirty="0" smtClean="0"/>
          </a:p>
          <a:p>
            <a:pPr lvl="1"/>
            <a:r>
              <a:rPr lang="en-US" dirty="0" smtClean="0"/>
              <a:t>Assignments include writing exam questions, observing lecture and lab classes, designing active learning exercise, writing case studies &amp; syllabi </a:t>
            </a:r>
          </a:p>
          <a:p>
            <a:pPr lvl="1"/>
            <a:r>
              <a:rPr lang="en-US" dirty="0" smtClean="0"/>
              <a:t>Discussions of learning styles, problem students, university regulations and resources, FERPA  </a:t>
            </a:r>
          </a:p>
          <a:p>
            <a:pPr lvl="1"/>
            <a:r>
              <a:rPr lang="en-US" dirty="0" smtClean="0"/>
              <a:t>“micro-teach” video-taped lesson, others critique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	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TA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b="1" dirty="0" smtClean="0"/>
              <a:t>University </a:t>
            </a:r>
            <a:r>
              <a:rPr lang="en-US" sz="3600" b="1" dirty="0"/>
              <a:t>of </a:t>
            </a:r>
            <a:r>
              <a:rPr lang="en-US" sz="3600" b="1" dirty="0" smtClean="0"/>
              <a:t>Maryland (Marcia </a:t>
            </a:r>
            <a:r>
              <a:rPr lang="en-US" sz="3600" b="1" dirty="0" err="1" smtClean="0"/>
              <a:t>Shofner</a:t>
            </a:r>
            <a:r>
              <a:rPr lang="en-US" sz="3600" b="1" dirty="0" smtClean="0"/>
              <a:t>)</a:t>
            </a:r>
            <a:endParaRPr lang="en-US" sz="3600" b="1" dirty="0"/>
          </a:p>
          <a:p>
            <a:pPr lvl="1"/>
            <a:r>
              <a:rPr lang="en-US" dirty="0"/>
              <a:t>Graduate seminar for all new TAs</a:t>
            </a:r>
          </a:p>
          <a:p>
            <a:pPr lvl="2"/>
            <a:r>
              <a:rPr lang="en-US" dirty="0"/>
              <a:t>Team-taught by 3 experienced faculty each representing a different graduate program</a:t>
            </a:r>
          </a:p>
          <a:p>
            <a:pPr lvl="1"/>
            <a:r>
              <a:rPr lang="en-US" dirty="0"/>
              <a:t>TAs write their teaching philosophy</a:t>
            </a:r>
          </a:p>
          <a:p>
            <a:pPr lvl="1"/>
            <a:r>
              <a:rPr lang="en-US" dirty="0"/>
              <a:t>TAs are observed in their lab/discussion by experienced TA or faculty who provide feedback</a:t>
            </a:r>
          </a:p>
          <a:p>
            <a:pPr lvl="1"/>
            <a:r>
              <a:rPr lang="en-US" dirty="0"/>
              <a:t>Mid-semester and final TA evaluations given</a:t>
            </a:r>
          </a:p>
          <a:p>
            <a:r>
              <a:rPr lang="en-US" dirty="0" smtClean="0"/>
              <a:t>UTA </a:t>
            </a:r>
            <a:r>
              <a:rPr lang="en-US" dirty="0"/>
              <a:t>Teaching Fellows in lower level classes</a:t>
            </a:r>
          </a:p>
          <a:p>
            <a:pPr lvl="1"/>
            <a:r>
              <a:rPr lang="en-US" dirty="0"/>
              <a:t>UTAs attend 1 credit seminar on pedagogy</a:t>
            </a:r>
          </a:p>
          <a:p>
            <a:pPr lvl="1"/>
            <a:r>
              <a:rPr lang="en-US" dirty="0"/>
              <a:t>Mid-semester and final UTA evaluations</a:t>
            </a:r>
          </a:p>
          <a:p>
            <a:pPr lvl="1"/>
            <a:r>
              <a:rPr lang="en-US" dirty="0"/>
              <a:t>Must observe experienced GTA before teaching 1</a:t>
            </a:r>
            <a:r>
              <a:rPr lang="en-US" baseline="30000" dirty="0"/>
              <a:t>st</a:t>
            </a:r>
            <a:r>
              <a:rPr lang="en-US" dirty="0"/>
              <a:t> lab/ discussion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&amp; Successes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Encouraging TAs to take their teaching seriously when their mentors don’t</a:t>
            </a:r>
          </a:p>
          <a:p>
            <a:r>
              <a:rPr lang="en-US" dirty="0" smtClean="0"/>
              <a:t>Engaging TAs in active learning exercises when their instructors don’t use </a:t>
            </a:r>
            <a:r>
              <a:rPr lang="en-US" dirty="0" smtClean="0"/>
              <a:t>them in </a:t>
            </a:r>
            <a:r>
              <a:rPr lang="en-US" dirty="0" smtClean="0"/>
              <a:t>class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Increased confidence in teaching and curricular design</a:t>
            </a:r>
          </a:p>
          <a:p>
            <a:r>
              <a:rPr lang="en-US" dirty="0" smtClean="0"/>
              <a:t>Sharing experiences with other TAs and discussing how they would </a:t>
            </a:r>
            <a:r>
              <a:rPr lang="en-US" smtClean="0"/>
              <a:t>handle problems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Results from </a:t>
            </a:r>
            <a:r>
              <a:rPr lang="en-US" dirty="0" err="1" smtClean="0"/>
              <a:t>BLCers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Your biggest challenges:</a:t>
            </a:r>
          </a:p>
          <a:p>
            <a:pPr lvl="1"/>
            <a:r>
              <a:rPr lang="en-US" dirty="0" smtClean="0"/>
              <a:t>Research mentor apathy (58.8%)</a:t>
            </a:r>
          </a:p>
          <a:p>
            <a:pPr lvl="1"/>
            <a:r>
              <a:rPr lang="en-US" dirty="0" smtClean="0"/>
              <a:t>Lack of TA competence/confidence in subject (82.4%)</a:t>
            </a:r>
          </a:p>
          <a:p>
            <a:pPr lvl="1"/>
            <a:r>
              <a:rPr lang="en-US" dirty="0" smtClean="0"/>
              <a:t>TA apathy (70.6%)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Results from </a:t>
            </a:r>
            <a:r>
              <a:rPr lang="en-US" dirty="0" err="1" smtClean="0"/>
              <a:t>BLCers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What you think should be included in TA prep:</a:t>
            </a:r>
          </a:p>
          <a:p>
            <a:pPr lvl="1"/>
            <a:r>
              <a:rPr lang="en-US" dirty="0" smtClean="0"/>
              <a:t>Teaching ethics, dealing with academic dishonesty (72.2%)</a:t>
            </a:r>
          </a:p>
          <a:p>
            <a:pPr lvl="1"/>
            <a:r>
              <a:rPr lang="en-US" dirty="0" smtClean="0"/>
              <a:t>How to lead a discussion (77.8%)</a:t>
            </a:r>
          </a:p>
          <a:p>
            <a:pPr lvl="1"/>
            <a:r>
              <a:rPr lang="en-US" dirty="0" smtClean="0"/>
              <a:t>Grading policies, criteria, rubrics (83.3%)</a:t>
            </a:r>
          </a:p>
          <a:p>
            <a:pPr lvl="1"/>
            <a:r>
              <a:rPr lang="en-US" dirty="0" smtClean="0"/>
              <a:t>Giving a </a:t>
            </a:r>
            <a:r>
              <a:rPr lang="en-US" dirty="0" err="1" smtClean="0"/>
              <a:t>Powerpoint</a:t>
            </a:r>
            <a:r>
              <a:rPr lang="en-US" dirty="0" smtClean="0"/>
              <a:t> presentation (64.7%)</a:t>
            </a:r>
          </a:p>
          <a:p>
            <a:pPr lvl="1"/>
            <a:r>
              <a:rPr lang="en-US" dirty="0" smtClean="0"/>
              <a:t>How to deal with difficult teaching situations (70.6%)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on TA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new </a:t>
            </a:r>
            <a:r>
              <a:rPr lang="en-US" dirty="0" smtClean="0"/>
              <a:t>wiki </a:t>
            </a:r>
          </a:p>
          <a:p>
            <a:pPr lvl="1">
              <a:buNone/>
            </a:pPr>
            <a:r>
              <a:rPr lang="en-US" u="sng" dirty="0" smtClean="0"/>
              <a:t>http</a:t>
            </a:r>
            <a:r>
              <a:rPr lang="en-US" u="sng" dirty="0" smtClean="0"/>
              <a:t>://training-biology-tas.wikispaces.com</a:t>
            </a:r>
            <a:endParaRPr lang="en-US" dirty="0" smtClean="0"/>
          </a:p>
          <a:p>
            <a:r>
              <a:rPr lang="en-US" dirty="0" smtClean="0"/>
              <a:t>Come check out our poster!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337</Words>
  <Application>Microsoft Office PowerPoint</Application>
  <PresentationFormat>On-screen Show (4:3)</PresentationFormat>
  <Paragraphs>54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Faculty Development Cluster:  What should constitute TA training?</vt:lpstr>
      <vt:lpstr>Summary of TA Programs</vt:lpstr>
      <vt:lpstr>Summary of TA Programs</vt:lpstr>
      <vt:lpstr>Summary of TA Programs</vt:lpstr>
      <vt:lpstr>Challenges &amp; Successes</vt:lpstr>
      <vt:lpstr>Survey Results from BLCers</vt:lpstr>
      <vt:lpstr>Survey Results from BLCers</vt:lpstr>
      <vt:lpstr>Resources on TA Training</vt:lpstr>
    </vt:vector>
  </TitlesOfParts>
  <Company>UF College of Liberal Arts &amp; Sciences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Development Cluster: Training TAs in Pedagogy</dc:title>
  <dc:creator>Rebekka Darner</dc:creator>
  <cp:lastModifiedBy>rdarner</cp:lastModifiedBy>
  <cp:revision>12</cp:revision>
  <dcterms:created xsi:type="dcterms:W3CDTF">2011-03-10T20:47:21Z</dcterms:created>
  <dcterms:modified xsi:type="dcterms:W3CDTF">2011-03-11T23:13:02Z</dcterms:modified>
</cp:coreProperties>
</file>